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1226" r:id="rId2"/>
    <p:sldId id="1288" r:id="rId3"/>
    <p:sldId id="1290" r:id="rId4"/>
    <p:sldId id="1291" r:id="rId5"/>
    <p:sldId id="1296" r:id="rId6"/>
    <p:sldId id="1294" r:id="rId7"/>
    <p:sldId id="1295" r:id="rId8"/>
    <p:sldId id="1292" r:id="rId9"/>
    <p:sldId id="1300" r:id="rId10"/>
    <p:sldId id="1293" r:id="rId11"/>
    <p:sldId id="1298" r:id="rId12"/>
    <p:sldId id="1299" r:id="rId13"/>
    <p:sldId id="1297" r:id="rId14"/>
    <p:sldId id="1289" r:id="rId15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1457" userDrawn="1">
          <p15:clr>
            <a:srgbClr val="A4A3A4"/>
          </p15:clr>
        </p15:guide>
        <p15:guide id="3" orient="horz" pos="29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A75"/>
    <a:srgbClr val="006666"/>
    <a:srgbClr val="0F2251"/>
    <a:srgbClr val="007A7A"/>
    <a:srgbClr val="005F5F"/>
    <a:srgbClr val="2A6A6C"/>
    <a:srgbClr val="002B2A"/>
    <a:srgbClr val="1F1A17"/>
    <a:srgbClr val="1E1E1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99" autoAdjust="0"/>
    <p:restoredTop sz="91136" autoAdjust="0"/>
  </p:normalViewPr>
  <p:slideViewPr>
    <p:cSldViewPr snapToGrid="0">
      <p:cViewPr varScale="1">
        <p:scale>
          <a:sx n="82" d="100"/>
          <a:sy n="82" d="100"/>
        </p:scale>
        <p:origin x="403" y="72"/>
      </p:cViewPr>
      <p:guideLst>
        <p:guide pos="3840"/>
        <p:guide orient="horz" pos="1457"/>
        <p:guide orient="horz" pos="295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CFE94-4B4D-4608-9230-4821F691F019}" type="datetimeFigureOut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4326-4C87-468D-B299-214D011CF7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24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9991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852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4331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75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322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060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335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315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497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75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912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4A3A-6FAD-F4BB-325E-C79D6999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BC741CE-1503-317B-A784-2F994657B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FDC499D-C314-3707-A62C-8DBAB18A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633F63-F487-BA60-C9F0-7F2AD60A1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1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3A5E-2421-40F8-823E-CF5E40A1F6EE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58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2377-FD1A-4E73-AA9F-AE402CC80F26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18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8192-522A-4B00-A408-40FABECCED1F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50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BC7E-FC42-465A-83CB-BB80B3097EDD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60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8D683-C79D-404A-B41B-400CF480D978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72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EEF4-F90F-401B-B756-A10860D5466D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73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0E01-F860-41DB-A571-4DE3DF43599E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05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D02D-5B5E-419E-B536-1750F3ECEAA7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95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B6C9A-16A9-4FE0-BE50-C29C16B1832E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90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90C6-D622-434C-9AD2-70F88828DA62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18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E9C1-66B5-4BE2-8EA6-594C4506F16B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4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E59D0-1806-47D6-BBB4-B234BBAB6C12}" type="datetime1">
              <a:rPr lang="ru-RU" smtClean="0"/>
              <a:pPr/>
              <a:t>23.09.2025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81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gif"/><Relationship Id="rId7" Type="http://schemas.microsoft.com/office/2007/relationships/hdphoto" Target="../media/hdphoto1.wdp"/><Relationship Id="rId2" Type="http://schemas.openxmlformats.org/officeDocument/2006/relationships/hyperlink" Target="http://irort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CD848B-CCF7-45DD-A738-99733981E0D6}"/>
              </a:ext>
            </a:extLst>
          </p:cNvPr>
          <p:cNvSpPr/>
          <p:nvPr/>
        </p:nvSpPr>
        <p:spPr>
          <a:xfrm>
            <a:off x="424615" y="1769172"/>
            <a:ext cx="1134276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66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Структура и методология разработки рабочих программ воспитания и календарных планов</a:t>
            </a:r>
          </a:p>
          <a:p>
            <a:pPr algn="ctr"/>
            <a:r>
              <a:rPr lang="ru-RU" sz="4400" b="1" dirty="0">
                <a:solidFill>
                  <a:srgbClr val="006666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воспитательной деятельности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132DEF-61AB-4309-B6AA-81D38ED7A41B}"/>
              </a:ext>
            </a:extLst>
          </p:cNvPr>
          <p:cNvSpPr txBox="1"/>
          <p:nvPr/>
        </p:nvSpPr>
        <p:spPr>
          <a:xfrm>
            <a:off x="424614" y="5296402"/>
            <a:ext cx="866762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5654"/>
                </a:solidFill>
              </a:rPr>
              <a:t>Шаехов Марат Рашитович</a:t>
            </a:r>
          </a:p>
          <a:p>
            <a:r>
              <a:rPr lang="ru-RU" dirty="0">
                <a:solidFill>
                  <a:srgbClr val="005654"/>
                </a:solidFill>
              </a:rPr>
              <a:t>кандидат филологических наук, </a:t>
            </a:r>
          </a:p>
          <a:p>
            <a:r>
              <a:rPr lang="ru-RU" dirty="0">
                <a:solidFill>
                  <a:srgbClr val="005654"/>
                </a:solidFill>
              </a:rPr>
              <a:t>лаборатория воспитания и профилактики асоциального поведения </a:t>
            </a:r>
          </a:p>
          <a:p>
            <a:r>
              <a:rPr lang="ru-RU" dirty="0">
                <a:solidFill>
                  <a:srgbClr val="005654"/>
                </a:solidFill>
              </a:rPr>
              <a:t>ГАОУ ДПО «Институт развития образования Республики Татарстан»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6265CF-99E7-461C-8B13-F2C72BA21CF8}"/>
              </a:ext>
            </a:extLst>
          </p:cNvPr>
          <p:cNvSpPr/>
          <p:nvPr/>
        </p:nvSpPr>
        <p:spPr>
          <a:xfrm>
            <a:off x="0" y="-8282"/>
            <a:ext cx="12191999" cy="1546525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atin typeface="Candara" panose="020E0502030303020204" pitchFamily="34" charset="0"/>
                <a:cs typeface="Arial" panose="020B0604020202020204" pitchFamily="34" charset="0"/>
              </a:rPr>
              <a:t>         </a:t>
            </a:r>
            <a:endParaRPr lang="ru-RU" sz="2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EAD919-2C5E-4AD9-9D03-06B98EF87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" y="74438"/>
            <a:ext cx="1010678" cy="1303365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4D9CAE-1D87-4464-A47B-88812C8F1BF3}"/>
              </a:ext>
            </a:extLst>
          </p:cNvPr>
          <p:cNvSpPr txBox="1"/>
          <p:nvPr/>
        </p:nvSpPr>
        <p:spPr>
          <a:xfrm>
            <a:off x="1110910" y="587586"/>
            <a:ext cx="10235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sz="16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E465105-150B-4314-A972-4D3837AB54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1393578" y="42877"/>
            <a:ext cx="751222" cy="143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67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Календарный план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546830"/>
            <a:ext cx="10824122" cy="238701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  <a:latin typeface="Inter"/>
              </a:rPr>
              <a:t>разрабатывается в свободной форме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  <a:latin typeface="Inter"/>
              </a:rPr>
              <a:t>обновляется ежегодно к началу очередного учебного года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  <a:latin typeface="Inter"/>
              </a:rPr>
              <a:t>может разрабатываться один для всей общеобразовательной организации или отдельно по каждому уровню общего образования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02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Календарный план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546830"/>
            <a:ext cx="10824122" cy="2540899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lvl="0" algn="ctr">
              <a:spcAft>
                <a:spcPts val="600"/>
              </a:spcAft>
              <a:tabLst>
                <a:tab pos="457200" algn="l"/>
              </a:tabLst>
            </a:pPr>
            <a:r>
              <a:rPr lang="ru-RU" sz="2800" b="1" dirty="0">
                <a:solidFill>
                  <a:srgbClr val="212529"/>
                </a:solidFill>
                <a:latin typeface="Inter"/>
              </a:rPr>
              <a:t>Должны быть: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  <a:latin typeface="Inter"/>
              </a:rPr>
              <a:t>содержание дел, событий, мероприятий; 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  <a:latin typeface="Inter"/>
              </a:rPr>
              <a:t>участвующие классы или иные группы обучающихся; 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  <a:latin typeface="Inter"/>
              </a:rPr>
              <a:t>сроки, в том числе сроки подготовки; 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  <a:latin typeface="Inter"/>
              </a:rPr>
              <a:t>ответственные лица.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769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Календарный план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546830"/>
            <a:ext cx="10824122" cy="5033890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lvl="0" algn="ctr">
              <a:spcAft>
                <a:spcPts val="600"/>
              </a:spcAft>
              <a:tabLst>
                <a:tab pos="457200" algn="l"/>
              </a:tabLst>
            </a:pPr>
            <a:r>
              <a:rPr lang="ru-RU" sz="2800" b="1" dirty="0">
                <a:solidFill>
                  <a:srgbClr val="212529"/>
                </a:solidFill>
                <a:latin typeface="Inter"/>
              </a:rPr>
              <a:t>Должны учитываться:</a:t>
            </a:r>
            <a:endParaRPr lang="ru-RU" sz="2400" b="1" dirty="0">
              <a:solidFill>
                <a:srgbClr val="212529"/>
              </a:solidFill>
              <a:latin typeface="Inter"/>
            </a:endParaRP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212529"/>
                </a:solidFill>
                <a:latin typeface="Inter"/>
              </a:rPr>
              <a:t>индивидуальные планы классных руководителей;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212529"/>
                </a:solidFill>
                <a:latin typeface="Inter"/>
              </a:rPr>
              <a:t>рабочие программы учителей по изучаемым в общеобразовательной организации учебным предметам, курсам, модулям;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212529"/>
                </a:solidFill>
                <a:latin typeface="Inter"/>
              </a:rPr>
              <a:t>планы, рабочие программы учебных курсов, занятий внеурочной деятельности;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212529"/>
                </a:solidFill>
                <a:latin typeface="Inter"/>
              </a:rPr>
              <a:t>планы органов самоуправления в общеобразовательной организации, ученического самоуправления, взаимодействия с социальными партнерами согласно договорам, соглашениям с ними;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212529"/>
                </a:solidFill>
                <a:latin typeface="Inter"/>
              </a:rPr>
              <a:t>планы работы психологической службы или школьного психолога, социальных педагогов и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400" dirty="0">
                <a:solidFill>
                  <a:srgbClr val="212529"/>
                </a:solidFill>
                <a:latin typeface="Inter"/>
              </a:rPr>
              <a:t>другая документация, которая должна соответствовать содержанию плана.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0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Календарный план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546830"/>
            <a:ext cx="10824122" cy="3910505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по направлениям образовательной деятельности;</a:t>
            </a:r>
          </a:p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по направлениям воспитательной деятельности;</a:t>
            </a:r>
          </a:p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по темам проектной деятельности (коллективные творческие дела и проекты);</a:t>
            </a:r>
          </a:p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на основе событийного принципа;</a:t>
            </a:r>
          </a:p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на основе календарного планирования, привязанного к устоявшимся праздникам и событиям;</a:t>
            </a:r>
          </a:p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на основе традиций и праздников организации.</a:t>
            </a:r>
            <a:endParaRPr lang="ru-RU" sz="2800" dirty="0">
              <a:solidFill>
                <a:srgbClr val="212529"/>
              </a:solidFill>
              <a:latin typeface="Inter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81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532CDE1A-CEAA-43AD-8DE1-C9A87324D570}"/>
              </a:ext>
            </a:extLst>
          </p:cNvPr>
          <p:cNvSpPr/>
          <p:nvPr/>
        </p:nvSpPr>
        <p:spPr>
          <a:xfrm>
            <a:off x="-10565" y="5710893"/>
            <a:ext cx="12191999" cy="968103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latin typeface="Candara" panose="020E0502030303020204" pitchFamily="34" charset="0"/>
                <a:cs typeface="Arial" panose="020B0604020202020204" pitchFamily="34" charset="0"/>
              </a:rPr>
              <a:t>         </a:t>
            </a:r>
            <a:endParaRPr lang="ru-RU" sz="2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32644" y="2926934"/>
            <a:ext cx="144879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14047" y="521946"/>
            <a:ext cx="69897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Благодарю за внимание!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16000" y="3638437"/>
            <a:ext cx="607138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 </a:t>
            </a:r>
          </a:p>
          <a:p>
            <a:r>
              <a:rPr lang="ru-RU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дополнительного профессионального образования </a:t>
            </a:r>
          </a:p>
          <a:p>
            <a:r>
              <a:rPr lang="ru-RU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«Институт развития образования Республики Татарстан»</a:t>
            </a:r>
          </a:p>
          <a:p>
            <a:r>
              <a:rPr lang="ru-RU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Адрес: РТ, 420015, г. Казань, ул. Большая Красная, 68</a:t>
            </a:r>
            <a:br>
              <a:rPr lang="ru-RU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Телефон: (843) 236-62-42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Сайт института: 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http://irort.ru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irort@irort.ru</a:t>
            </a:r>
          </a:p>
        </p:txBody>
      </p:sp>
      <p:pic>
        <p:nvPicPr>
          <p:cNvPr id="13" name="Picture 6" descr="http://qrcoder.ru/code/?http%3A%2F%2Firort.ru%2Fru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80" y="1431206"/>
            <a:ext cx="2123998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41A43810-6477-4447-9342-283155B4151E}"/>
              </a:ext>
            </a:extLst>
          </p:cNvPr>
          <p:cNvGrpSpPr/>
          <p:nvPr/>
        </p:nvGrpSpPr>
        <p:grpSpPr>
          <a:xfrm>
            <a:off x="0" y="0"/>
            <a:ext cx="12192000" cy="1563330"/>
            <a:chOff x="0" y="0"/>
            <a:chExt cx="12192000" cy="1563330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3D72878E-3CE5-4320-A78C-673D5761E2C9}"/>
                </a:ext>
              </a:extLst>
            </p:cNvPr>
            <p:cNvSpPr/>
            <p:nvPr/>
          </p:nvSpPr>
          <p:spPr>
            <a:xfrm>
              <a:off x="0" y="0"/>
              <a:ext cx="1204111" cy="15633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7A8C48DE-368A-429D-8EC8-6A3A9FA2B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283674" y="302823"/>
              <a:ext cx="732326" cy="1063244"/>
            </a:xfrm>
            <a:prstGeom prst="rect">
              <a:avLst/>
            </a:prstGeom>
          </p:spPr>
        </p:pic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1734F361-DFA3-41AB-8973-A8C58DD97D38}"/>
                </a:ext>
              </a:extLst>
            </p:cNvPr>
            <p:cNvSpPr/>
            <p:nvPr/>
          </p:nvSpPr>
          <p:spPr>
            <a:xfrm>
              <a:off x="10987889" y="2"/>
              <a:ext cx="1204111" cy="1563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AB1B3159-86CA-4C39-9E81-470EDF17E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5" t="5490" r="7550" b="6195"/>
            <a:stretch/>
          </p:blipFill>
          <p:spPr>
            <a:xfrm>
              <a:off x="11214333" y="126759"/>
              <a:ext cx="674919" cy="1289086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B9C8626-7791-4818-9221-F4ABB0197150}"/>
              </a:ext>
            </a:extLst>
          </p:cNvPr>
          <p:cNvSpPr txBox="1"/>
          <p:nvPr/>
        </p:nvSpPr>
        <p:spPr bwMode="auto">
          <a:xfrm>
            <a:off x="-9350" y="6270484"/>
            <a:ext cx="1213461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irort.ru</a:t>
            </a:r>
            <a:endParaRPr lang="ru-RU" sz="1400" b="1" dirty="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38" name="Номер слайда 1">
            <a:extLst>
              <a:ext uri="{FF2B5EF4-FFF2-40B4-BE49-F238E27FC236}">
                <a16:creationId xmlns:a16="http://schemas.microsoft.com/office/drawing/2014/main" id="{F23B275E-0406-4B7F-8C78-2CD5D195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5124" y="6188304"/>
            <a:ext cx="2743200" cy="442797"/>
          </a:xfrm>
        </p:spPr>
        <p:txBody>
          <a:bodyPr/>
          <a:lstStyle/>
          <a:p>
            <a:fld id="{DCC6B192-CE83-4DCA-98B0-CCD953914A7C}" type="slidenum">
              <a:rPr lang="ru-RU" smtClean="0">
                <a:solidFill>
                  <a:schemeClr val="bg1"/>
                </a:solidFill>
              </a:rPr>
              <a:t>14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777E84EB-2434-4881-8D96-EC0D116E7E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67" y="5827576"/>
            <a:ext cx="5794977" cy="80194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7CCBF437-E851-4A2C-A9D5-ADE6A3293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6205" y="1449153"/>
            <a:ext cx="2115182" cy="211518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98AAD0E-700A-42EF-B123-3D05C671680F}"/>
              </a:ext>
            </a:extLst>
          </p:cNvPr>
          <p:cNvSpPr txBox="1"/>
          <p:nvPr/>
        </p:nvSpPr>
        <p:spPr>
          <a:xfrm>
            <a:off x="8614991" y="3638437"/>
            <a:ext cx="22452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A7E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https://vk.com/iro_116</a:t>
            </a:r>
            <a:endParaRPr lang="ru-RU" sz="1200" dirty="0">
              <a:solidFill>
                <a:srgbClr val="2A7E8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644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Нормативно-правовая основа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546830"/>
            <a:ext cx="10824122" cy="4264448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lvl="0">
              <a:spcAft>
                <a:spcPts val="1200"/>
              </a:spcAft>
              <a:tabLst>
                <a:tab pos="457200" algn="l"/>
              </a:tabLst>
            </a:pPr>
            <a:r>
              <a:rPr lang="ru-RU" sz="2800" b="0" i="0" dirty="0">
                <a:solidFill>
                  <a:srgbClr val="001D35"/>
                </a:solidFill>
                <a:effectLst/>
                <a:latin typeface="Google Sans"/>
              </a:rPr>
              <a:t>1. Федеральная образовательная программа </a:t>
            </a:r>
            <a:r>
              <a:rPr lang="ru-RU" sz="2800" b="1" i="0" dirty="0">
                <a:solidFill>
                  <a:srgbClr val="001D35"/>
                </a:solidFill>
                <a:effectLst/>
                <a:latin typeface="Google Sans"/>
              </a:rPr>
              <a:t>начального</a:t>
            </a:r>
            <a:r>
              <a:rPr lang="ru-RU" sz="2800" b="0" i="0" dirty="0">
                <a:solidFill>
                  <a:srgbClr val="001D35"/>
                </a:solidFill>
                <a:effectLst/>
                <a:latin typeface="Google Sans"/>
              </a:rPr>
              <a:t> общего образования. Приказ Министерства просвещения Российской Федерации от 18 мая 2023 г. № 372. Пункт 28.</a:t>
            </a:r>
          </a:p>
          <a:p>
            <a:pPr lvl="0">
              <a:spcAft>
                <a:spcPts val="1200"/>
              </a:spcAft>
              <a:tabLst>
                <a:tab pos="457200" algn="l"/>
              </a:tabLst>
            </a:pPr>
            <a:r>
              <a:rPr lang="ru-RU" sz="2800" b="0" i="0" dirty="0">
                <a:solidFill>
                  <a:srgbClr val="001D35"/>
                </a:solidFill>
                <a:effectLst/>
                <a:latin typeface="Google Sans"/>
              </a:rPr>
              <a:t>2. Федеральная образовательная программа </a:t>
            </a:r>
            <a:r>
              <a:rPr lang="ru-RU" sz="2800" b="1" i="0" dirty="0">
                <a:solidFill>
                  <a:srgbClr val="001D35"/>
                </a:solidFill>
                <a:effectLst/>
                <a:latin typeface="Google Sans"/>
              </a:rPr>
              <a:t>основного</a:t>
            </a:r>
            <a:r>
              <a:rPr lang="ru-RU" sz="2800" b="0" i="0" dirty="0">
                <a:solidFill>
                  <a:srgbClr val="001D35"/>
                </a:solidFill>
                <a:effectLst/>
                <a:latin typeface="Google Sans"/>
              </a:rPr>
              <a:t> общего образования. Приказ Министерства просвещения Российской Федерации от 18 мая 2023 г. № 370. Пункт 30.</a:t>
            </a:r>
          </a:p>
          <a:p>
            <a:pPr>
              <a:spcAft>
                <a:spcPts val="1200"/>
              </a:spcAft>
              <a:tabLst>
                <a:tab pos="457200" algn="l"/>
              </a:tabLst>
            </a:pPr>
            <a:r>
              <a:rPr lang="ru-RU" sz="2800" b="0" i="0" dirty="0">
                <a:solidFill>
                  <a:srgbClr val="001D35"/>
                </a:solidFill>
                <a:effectLst/>
                <a:latin typeface="Google Sans"/>
              </a:rPr>
              <a:t>3. Федеральная образовательная программа </a:t>
            </a:r>
            <a:r>
              <a:rPr lang="ru-RU" sz="2800" b="1" i="0" dirty="0">
                <a:solidFill>
                  <a:srgbClr val="001D35"/>
                </a:solidFill>
                <a:effectLst/>
                <a:latin typeface="Google Sans"/>
              </a:rPr>
              <a:t>среднего</a:t>
            </a:r>
            <a:r>
              <a:rPr lang="ru-RU" sz="2800" b="0" i="0" dirty="0">
                <a:solidFill>
                  <a:srgbClr val="001D35"/>
                </a:solidFill>
                <a:effectLst/>
                <a:latin typeface="Google Sans"/>
              </a:rPr>
              <a:t> общего образования. Приказ Министерства просвещения Российской Федерации от 18 мая 2023 г. № 371. Пункт 30.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Нормативно-правовая основа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546830"/>
            <a:ext cx="10824122" cy="3556562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457200" lvl="0" indent="-45720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Примерная рабочая программа воспитания для общеобразовательных организаций</a:t>
            </a:r>
          </a:p>
          <a:p>
            <a:pPr marL="457200" lvl="0" indent="-45720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разработана Институтом изучения семьи, детства и воспитания РАО по заданию Министерства просвещения РФ</a:t>
            </a:r>
          </a:p>
          <a:p>
            <a:pPr marL="457200" lvl="0" indent="-45720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одобрена на заседании Федерального учебно-методического объединения по общему образованию 23 июня 2022 года</a:t>
            </a:r>
          </a:p>
          <a:p>
            <a:pPr marL="457200" lvl="0" indent="-457200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b="0" i="0" dirty="0">
                <a:solidFill>
                  <a:srgbClr val="212529"/>
                </a:solidFill>
                <a:effectLst/>
                <a:latin typeface="Inter"/>
              </a:rPr>
              <a:t>рекомендована к использованию в российских школах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7B67A0-D062-4C3E-9C6A-AB4BA8A354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1489" y="4637995"/>
            <a:ext cx="2243706" cy="22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3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программы воспитания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481513"/>
            <a:ext cx="10824122" cy="2540899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Пояснительная записка</a:t>
            </a:r>
          </a:p>
          <a:p>
            <a:pPr lvl="0" algn="ctr">
              <a:spcAft>
                <a:spcPts val="600"/>
              </a:spcAft>
              <a:tabLst>
                <a:tab pos="457200" algn="l"/>
              </a:tabLst>
            </a:pPr>
            <a:r>
              <a:rPr lang="ru-RU" sz="2800" dirty="0"/>
              <a:t>РАЗДЕЛ 1. ЦЕЛЕВОЙ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Цель и задачи воспитания обучающихся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Направления воспитания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Целевые ориентиры результатов воспитания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6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программы воспитания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481513"/>
            <a:ext cx="10824122" cy="5003112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lvl="0" algn="ctr">
              <a:spcAft>
                <a:spcPts val="600"/>
              </a:spcAft>
              <a:tabLst>
                <a:tab pos="457200" algn="l"/>
              </a:tabLst>
            </a:pPr>
            <a:r>
              <a:rPr lang="ru-RU" sz="2800" b="1" dirty="0"/>
              <a:t>Направления воспитания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Гражданское воспитание 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Патриотическое воспитание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Духовно-нравственное воспитание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Эстетическое воспитание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Физическое воспитание, формирование культуры здорового образа жизни и эмоционального благополучия 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Трудовое воспитание 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Экологическое воспитание 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800" dirty="0"/>
              <a:t>Ценности научного познания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6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программы воспитания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369544"/>
            <a:ext cx="10824122" cy="5464777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lvl="0" algn="ctr">
              <a:spcAft>
                <a:spcPts val="600"/>
              </a:spcAft>
              <a:tabLst>
                <a:tab pos="457200" algn="l"/>
              </a:tabLst>
            </a:pPr>
            <a:r>
              <a:rPr lang="ru-RU" sz="2800" dirty="0"/>
              <a:t>РАЗДЕЛ 2. СОДЕРЖАТЕЛЬНЫЙ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Уклад общеобразовательной организации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Виды, формы и содержание воспитательной деятельности</a:t>
            </a:r>
          </a:p>
          <a:p>
            <a:pPr lvl="0">
              <a:spcAft>
                <a:spcPts val="600"/>
              </a:spcAft>
              <a:tabLst>
                <a:tab pos="457200" algn="l"/>
              </a:tabLst>
            </a:pPr>
            <a:r>
              <a:rPr lang="ru-RU" sz="2800" b="1" dirty="0"/>
              <a:t>Модули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Урочная деятельность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Внеурочная деятельность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Классное руководство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Основные школьные дела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Внешкольные мероприятия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Организация предметно-пространственной среды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Взаимодействие с родителями (законными представителями)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Самоуправление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Профилактика и безопасность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Социальное партнерство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/>
              <a:t>Профориентация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4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программы воспитания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481513"/>
            <a:ext cx="10824122" cy="3910505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lvl="0" algn="ctr">
              <a:spcAft>
                <a:spcPts val="600"/>
              </a:spcAft>
              <a:tabLst>
                <a:tab pos="457200" algn="l"/>
              </a:tabLst>
            </a:pPr>
            <a:r>
              <a:rPr lang="ru-RU" sz="2800" dirty="0"/>
              <a:t>РАЗДЕЛ 3. ОРГАНИЗАЦИОННЫЙ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Кадровое обеспечение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Нормативно-методическое обеспечение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Требования к условиям работы с обучающимися с особыми образовательными потребностями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Система поощрения социальной успешности и проявлений активной жизненной позиции обучающихся</a:t>
            </a:r>
          </a:p>
          <a:p>
            <a:pPr marL="457200" lvl="0" indent="-4572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/>
              <a:t>Анализ воспитательного процесса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87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Методология разработки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434861"/>
            <a:ext cx="10824122" cy="5003112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b="0" i="0" dirty="0">
                <a:solidFill>
                  <a:srgbClr val="212529"/>
                </a:solidFill>
                <a:effectLst/>
                <a:latin typeface="Inter"/>
              </a:rPr>
              <a:t>Создание рабочей группы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b="0" i="0" dirty="0">
                <a:solidFill>
                  <a:srgbClr val="212529"/>
                </a:solidFill>
                <a:effectLst/>
                <a:latin typeface="Inter"/>
              </a:rPr>
              <a:t>Изучение нормативно-правовых документов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b="0" i="0" dirty="0">
                <a:solidFill>
                  <a:srgbClr val="212529"/>
                </a:solidFill>
                <a:effectLst/>
                <a:latin typeface="Inter"/>
              </a:rPr>
              <a:t>Систематизация всей имеющейся в школе практики воспитания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b="0" i="0" dirty="0">
                <a:solidFill>
                  <a:srgbClr val="212529"/>
                </a:solidFill>
                <a:effectLst/>
                <a:latin typeface="Inter"/>
              </a:rPr>
              <a:t>Упорядочение форм работы относительно цели и задач школы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Составление пояснительной записки *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Формулировка целей и задач *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Формулировка планируемых результатов освоения *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Проектирование и описание уклада школы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Описание воспитательной работы по направлениям воспитания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Описание особенностей реализации воспитательного процесса в школе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Описание кадрового обеспечения воспитательного процесса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Описание нормативно-методического обеспечения реализации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>
                <a:solidFill>
                  <a:srgbClr val="212529"/>
                </a:solidFill>
                <a:latin typeface="Inter"/>
              </a:rPr>
              <a:t>Описание требования к работе с особыми категориями детей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79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5C5E1D-965C-E46C-CD14-9582F392FA1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020E7C-98CF-5C49-BD19-CDD4337B11D5}"/>
              </a:ext>
            </a:extLst>
          </p:cNvPr>
          <p:cNvSpPr/>
          <p:nvPr/>
        </p:nvSpPr>
        <p:spPr bwMode="auto">
          <a:xfrm>
            <a:off x="-8575" y="198087"/>
            <a:ext cx="10910988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392A91-F135-8979-CA63-F12B3A318055}"/>
              </a:ext>
            </a:extLst>
          </p:cNvPr>
          <p:cNvSpPr txBox="1"/>
          <p:nvPr/>
        </p:nvSpPr>
        <p:spPr bwMode="auto">
          <a:xfrm>
            <a:off x="226712" y="496842"/>
            <a:ext cx="976507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Типичные ошибки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8C0FF3-C63A-9CE9-4A87-DAA609E4A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6209" y="400167"/>
            <a:ext cx="550346" cy="799032"/>
          </a:xfrm>
          <a:prstGeom prst="rect">
            <a:avLst/>
          </a:prstGeom>
        </p:spPr>
      </p:pic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id="{7D8C21F0-4EA7-13B7-3205-DE56DEF510C4}"/>
              </a:ext>
            </a:extLst>
          </p:cNvPr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4572E-CF48-C990-533F-73FD2102B18A}"/>
              </a:ext>
            </a:extLst>
          </p:cNvPr>
          <p:cNvSpPr/>
          <p:nvPr/>
        </p:nvSpPr>
        <p:spPr>
          <a:xfrm>
            <a:off x="428596" y="1584153"/>
            <a:ext cx="10824122" cy="2971787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457200" lvl="0" indent="-45720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</a:rPr>
              <a:t>Слепое копирование примерной программы</a:t>
            </a:r>
          </a:p>
          <a:p>
            <a:pPr marL="457200" lvl="0" indent="-45720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</a:rPr>
              <a:t>Несоблюдение структуры программы: разделы, модули, цели и задачи</a:t>
            </a:r>
          </a:p>
          <a:p>
            <a:pPr marL="457200" lvl="0" indent="-45720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</a:rPr>
              <a:t>Заимствование программы другой школы</a:t>
            </a:r>
          </a:p>
          <a:p>
            <a:pPr marL="457200" lvl="0" indent="-45720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</a:rPr>
              <a:t>Составление программы на один учебный год</a:t>
            </a:r>
          </a:p>
          <a:p>
            <a:pPr marL="457200" lvl="0" indent="-457200">
              <a:spcAft>
                <a:spcPts val="60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2800" dirty="0">
                <a:solidFill>
                  <a:srgbClr val="212529"/>
                </a:solidFill>
              </a:rPr>
              <a:t>Несоответствие календарному плану воспитательной работы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90B4F4-10D1-454A-A2AE-8C3C460D0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5490" r="7550" b="6195"/>
          <a:stretch/>
        </p:blipFill>
        <p:spPr>
          <a:xfrm>
            <a:off x="172105" y="195441"/>
            <a:ext cx="603146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386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5907</TotalTime>
  <Words>672</Words>
  <Application>Microsoft Office PowerPoint</Application>
  <PresentationFormat>Широкоэкранный</PresentationFormat>
  <Paragraphs>123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Candara</vt:lpstr>
      <vt:lpstr>Courier New</vt:lpstr>
      <vt:lpstr>Google Sans</vt:lpstr>
      <vt:lpstr>Inter</vt:lpstr>
      <vt:lpstr>Open Sans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</dc:creator>
  <cp:lastModifiedBy>Марат Шаехов</cp:lastModifiedBy>
  <cp:revision>270</cp:revision>
  <cp:lastPrinted>2018-08-06T06:43:04Z</cp:lastPrinted>
  <dcterms:created xsi:type="dcterms:W3CDTF">2018-07-17T12:31:13Z</dcterms:created>
  <dcterms:modified xsi:type="dcterms:W3CDTF">2025-09-23T06:49:14Z</dcterms:modified>
</cp:coreProperties>
</file>